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  <p:sldMasterId id="2147483702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Arimo" panose="020B0604020202020204" charset="0"/>
      <p:regular r:id="rId26"/>
      <p:bold r:id="rId27"/>
      <p:italic r:id="rId28"/>
      <p:boldItalic r:id="rId29"/>
    </p:embeddedFont>
    <p:embeddedFont>
      <p:font typeface="Arimo Medium" panose="020B0604020202020204" charset="0"/>
      <p:regular r:id="rId30"/>
      <p:bold r:id="rId31"/>
      <p:italic r:id="rId32"/>
      <p:boldItalic r:id="rId33"/>
    </p:embeddedFont>
    <p:embeddedFont>
      <p:font typeface="Arimo SemiBold" panose="020B0604020202020204" charset="0"/>
      <p:regular r:id="rId34"/>
      <p:bold r:id="rId35"/>
      <p:italic r:id="rId36"/>
      <p:boldItalic r:id="rId37"/>
    </p:embeddedFont>
    <p:embeddedFont>
      <p:font typeface="Azeret Mon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0B0345-5103-4E88-AD1C-9C52C7CC1B23}">
  <a:tblStyle styleId="{B50B0345-5103-4E88-AD1C-9C52C7CC1B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fcb4174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afcb4174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afcb41740d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afcb41740d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fcb41740d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afcb41740d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afcb41740d_0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afcb41740d_0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afcb41740d_0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afcb41740d_0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afcb41740d_0_1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afcb41740d_0_1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fcb41740d_0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afcb41740d_0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afcb41740d_0_1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afcb41740d_0_1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afcb41740d_0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afcb41740d_0_1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afcb41740d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afcb41740d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fcb41740d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fcb41740d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fcb41740d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afcb41740d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afcb41740d_0_1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afcb41740d_0_1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afcb41740d_0_1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afcb41740d_0_1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afcb41740d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afcb41740d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afcb41740d_0_1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afcb41740d_0_1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afcb41740d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afcb41740d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afcb41740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afcb41740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afcb41740d_0_1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afcb41740d_0_1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afcb41740d_0_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afcb41740d_0_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afcb41740d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afcb41740d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afcb41740d_0_1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afcb41740d_0_1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BLANK_1_3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 amt="60000"/>
          </a:blip>
          <a:srcRect b="4816"/>
          <a:stretch/>
        </p:blipFill>
        <p:spPr>
          <a:xfrm>
            <a:off x="277500" y="277500"/>
            <a:ext cx="8589000" cy="4599000"/>
          </a:xfrm>
          <a:prstGeom prst="roundRect">
            <a:avLst>
              <a:gd name="adj" fmla="val 13515"/>
            </a:avLst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cxnSp>
        <p:nvCxnSpPr>
          <p:cNvPr id="56" name="Google Shape;56;p14"/>
          <p:cNvCxnSpPr/>
          <p:nvPr/>
        </p:nvCxnSpPr>
        <p:spPr>
          <a:xfrm>
            <a:off x="805650" y="792575"/>
            <a:ext cx="754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57;p14"/>
          <p:cNvCxnSpPr/>
          <p:nvPr/>
        </p:nvCxnSpPr>
        <p:spPr>
          <a:xfrm>
            <a:off x="805650" y="4521775"/>
            <a:ext cx="7547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3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4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Alt 1">
  <p:cSld name="CUSTOM_21_1_1">
    <p:bg>
      <p:bgPr>
        <a:solidFill>
          <a:schemeClr val="accent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2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main point">
  <p:cSld name="BLANK_1_1_1_1_1_1">
    <p:bg>
      <p:bgPr>
        <a:solidFill>
          <a:schemeClr val="accent5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2">
            <a:alphaModFix amt="10000"/>
          </a:blip>
          <a:srcRect l="1068" t="592" r="19" b="720"/>
          <a:stretch/>
        </p:blipFill>
        <p:spPr>
          <a:xfrm>
            <a:off x="277425" y="277650"/>
            <a:ext cx="8588100" cy="4582500"/>
          </a:xfrm>
          <a:prstGeom prst="roundRect">
            <a:avLst>
              <a:gd name="adj" fmla="val 13460"/>
            </a:avLst>
          </a:prstGeom>
          <a:noFill/>
          <a:ln>
            <a:noFill/>
          </a:ln>
        </p:spPr>
      </p:pic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lvl="0" indent="-444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14" name="Google Shape;314;p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5" name="Google Shape;315;p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20" name="Google Shape;320;p4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5" name="Google Shape;325;p46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6" name="Google Shape;326;p46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7" name="Google Shape;327;p46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3" name="Google Shape;333;p47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48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2" name="Google Shape;342;p49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44" name="Google Shape;344;p49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5" name="Google Shape;345;p49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6" name="Google Shape;346;p49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47" name="Google Shape;347;p49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0" name="Google Shape;350;p50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2" name="Google Shape;352;p50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0" name="Google Shape;360;p51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3" name="Google Shape;363;p52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52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2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52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8" name="Google Shape;368;p52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1" name="Google Shape;371;p53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53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53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4" name="Google Shape;374;p53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3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53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8" name="Google Shape;378;p53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9" name="Google Shape;379;p53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5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5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5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5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5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55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0" name="Google Shape;390;p55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55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55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84850" y="2001325"/>
            <a:ext cx="4088100" cy="24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5" r:id="rId2"/>
    <p:sldLayoutId id="2147483666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75">
          <p15:clr>
            <a:srgbClr val="E46962"/>
          </p15:clr>
        </p15:guide>
        <p15:guide id="2" orient="horz" pos="3061">
          <p15:clr>
            <a:srgbClr val="E46962"/>
          </p15:clr>
        </p15:guide>
        <p15:guide id="3" orient="horz" pos="175">
          <p15:clr>
            <a:srgbClr val="E46962"/>
          </p15:clr>
        </p15:guide>
        <p15:guide id="4" pos="5585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box.babylonjs.com/?assetUrl=https://raw.githubusercontent.com/bdebo236/camera_pose_estimation/main/results/IMG_0171/point_cloud_IMG_0171_compressed.gl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box.babylonjs.com/?assetUrl=https://raw.githubusercontent.com/bdebo236/camera_pose_estimation/main/results/IMG_0112/point_cloud_IMG_0112_compressed.gl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box.babylonjs.com/?assetUrl=https://raw.githubusercontent.com/bdebo236/camera_pose_estimation/main/results/IMG_0309/point_cloud_IMG_0309_pro_compressed.gl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>
            <a:spLocks noGrp="1"/>
          </p:cNvSpPr>
          <p:nvPr>
            <p:ph type="subTitle" idx="1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900"/>
              <a:t>CSE 527 - Introduction to Computer Vision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900"/>
              <a:t>Supervised by Lei Zhou</a:t>
            </a:r>
            <a:endParaRPr sz="900"/>
          </a:p>
        </p:txBody>
      </p:sp>
      <p:sp>
        <p:nvSpPr>
          <p:cNvPr id="398" name="Google Shape;398;p56"/>
          <p:cNvSpPr txBox="1">
            <a:spLocks noGrp="1"/>
          </p:cNvSpPr>
          <p:nvPr>
            <p:ph type="subTitle" idx="4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Dec 2025</a:t>
            </a:r>
            <a:endParaRPr/>
          </a:p>
        </p:txBody>
      </p:sp>
      <p:sp>
        <p:nvSpPr>
          <p:cNvPr id="399" name="Google Shape;399;p56"/>
          <p:cNvSpPr txBox="1">
            <a:spLocks noGrp="1"/>
          </p:cNvSpPr>
          <p:nvPr>
            <p:ph type="title"/>
          </p:nvPr>
        </p:nvSpPr>
        <p:spPr>
          <a:xfrm>
            <a:off x="795525" y="2323100"/>
            <a:ext cx="7380600" cy="145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Pose Estimation from Depth and Point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</a:t>
            </a:r>
            <a:endParaRPr/>
          </a:p>
        </p:txBody>
      </p:sp>
      <p:sp>
        <p:nvSpPr>
          <p:cNvPr id="400" name="Google Shape;400;p56"/>
          <p:cNvSpPr txBox="1">
            <a:spLocks noGrp="1"/>
          </p:cNvSpPr>
          <p:nvPr>
            <p:ph type="subTitle" idx="2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Deboparna Banerjee</a:t>
            </a:r>
            <a:endParaRPr/>
          </a:p>
        </p:txBody>
      </p:sp>
      <p:sp>
        <p:nvSpPr>
          <p:cNvPr id="401" name="Google Shape;401;p56"/>
          <p:cNvSpPr txBox="1">
            <a:spLocks noGrp="1"/>
          </p:cNvSpPr>
          <p:nvPr>
            <p:ph type="subTitle" idx="3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116559045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5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Pi3 Compare</a:t>
            </a:r>
            <a:endParaRPr/>
          </a:p>
        </p:txBody>
      </p:sp>
      <p:pic>
        <p:nvPicPr>
          <p:cNvPr id="465" name="Google Shape;465;p65"/>
          <p:cNvPicPr preferRelativeResize="0"/>
          <p:nvPr/>
        </p:nvPicPr>
        <p:blipFill rotWithShape="1">
          <a:blip r:embed="rId3">
            <a:alphaModFix amt="10000"/>
          </a:blip>
          <a:srcRect l="1068" t="20939" r="50141" b="14552"/>
          <a:stretch/>
        </p:blipFill>
        <p:spPr>
          <a:xfrm>
            <a:off x="5192825" y="920500"/>
            <a:ext cx="3769800" cy="4104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pic>
        <p:nvPicPr>
          <p:cNvPr id="466" name="Google Shape;466;p65" title="trajectory_comparison_traj_error_IMG_017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00" y="1536485"/>
            <a:ext cx="4826776" cy="3035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7" name="Google Shape;467;p65"/>
          <p:cNvGraphicFramePr/>
          <p:nvPr/>
        </p:nvGraphicFramePr>
        <p:xfrm>
          <a:off x="5403175" y="1129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{B50B0345-5103-4E88-AD1C-9C52C7CC1B23}</a:tableStyleId>
              </a:tblPr>
              <a:tblGrid>
                <a:gridCol w="80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Metric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APE-Trans (m)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RPE-Rot (deg)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RPE-Trans (m)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max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1.998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mean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1.286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median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0.189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min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rmse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1.363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sse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8.532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323.3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0.091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std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0.449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8" name="Google Shape;468;p65"/>
          <p:cNvSpPr txBox="1">
            <a:spLocks noGrp="1"/>
          </p:cNvSpPr>
          <p:nvPr>
            <p:ph type="body" idx="4294967295"/>
          </p:nvPr>
        </p:nvSpPr>
        <p:spPr>
          <a:xfrm>
            <a:off x="4261075" y="1794719"/>
            <a:ext cx="1215300" cy="2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highlight>
                  <a:srgbClr val="EAEAF2"/>
                </a:highlight>
              </a:rPr>
              <a:t>My Trajectory</a:t>
            </a:r>
            <a:endParaRPr sz="750" b="1">
              <a:highlight>
                <a:srgbClr val="EAEA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highlight>
                  <a:srgbClr val="EAEAF2"/>
                </a:highlight>
              </a:rPr>
              <a:t>Pi3 Trajectory</a:t>
            </a:r>
            <a:endParaRPr sz="750" b="1">
              <a:highlight>
                <a:srgbClr val="EAEAF2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6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Pi3 Compare</a:t>
            </a:r>
            <a:endParaRPr/>
          </a:p>
        </p:txBody>
      </p:sp>
      <p:sp>
        <p:nvSpPr>
          <p:cNvPr id="474" name="Google Shape;474;p66"/>
          <p:cNvSpPr txBox="1">
            <a:spLocks noGrp="1"/>
          </p:cNvSpPr>
          <p:nvPr>
            <p:ph type="subTitle" idx="4294967295"/>
          </p:nvPr>
        </p:nvSpPr>
        <p:spPr>
          <a:xfrm>
            <a:off x="64761" y="4610734"/>
            <a:ext cx="20619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3D Point Cloud</a:t>
            </a:r>
            <a:endParaRPr/>
          </a:p>
        </p:txBody>
      </p:sp>
      <p:pic>
        <p:nvPicPr>
          <p:cNvPr id="475" name="Google Shape;47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6649" y="1144731"/>
            <a:ext cx="4890702" cy="3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7"/>
          <p:cNvPicPr preferRelativeResize="0"/>
          <p:nvPr/>
        </p:nvPicPr>
        <p:blipFill rotWithShape="1">
          <a:blip r:embed="rId3">
            <a:alphaModFix amt="10000"/>
          </a:blip>
          <a:srcRect l="1067" t="20939" r="66969" b="14552"/>
          <a:stretch/>
        </p:blipFill>
        <p:spPr>
          <a:xfrm>
            <a:off x="6124429" y="1225450"/>
            <a:ext cx="2934900" cy="3795300"/>
          </a:xfrm>
          <a:prstGeom prst="roundRect">
            <a:avLst>
              <a:gd name="adj" fmla="val 10347"/>
            </a:avLst>
          </a:prstGeom>
          <a:noFill/>
          <a:ln>
            <a:noFill/>
          </a:ln>
        </p:spPr>
      </p:pic>
      <p:pic>
        <p:nvPicPr>
          <p:cNvPr id="481" name="Google Shape;481;p67"/>
          <p:cNvPicPr preferRelativeResize="0"/>
          <p:nvPr/>
        </p:nvPicPr>
        <p:blipFill rotWithShape="1">
          <a:blip r:embed="rId3">
            <a:alphaModFix amt="10000"/>
          </a:blip>
          <a:srcRect l="1067" t="20939" r="66969" b="14552"/>
          <a:stretch/>
        </p:blipFill>
        <p:spPr>
          <a:xfrm>
            <a:off x="3111798" y="1225450"/>
            <a:ext cx="2934900" cy="3795300"/>
          </a:xfrm>
          <a:prstGeom prst="roundRect">
            <a:avLst>
              <a:gd name="adj" fmla="val 10347"/>
            </a:avLst>
          </a:prstGeom>
          <a:noFill/>
          <a:ln>
            <a:noFill/>
          </a:ln>
        </p:spPr>
      </p:pic>
      <p:pic>
        <p:nvPicPr>
          <p:cNvPr id="482" name="Google Shape;482;p67"/>
          <p:cNvPicPr preferRelativeResize="0"/>
          <p:nvPr/>
        </p:nvPicPr>
        <p:blipFill rotWithShape="1">
          <a:blip r:embed="rId3">
            <a:alphaModFix amt="10000"/>
          </a:blip>
          <a:srcRect l="1067" t="20939" r="66969" b="14552"/>
          <a:stretch/>
        </p:blipFill>
        <p:spPr>
          <a:xfrm>
            <a:off x="87425" y="1270589"/>
            <a:ext cx="2934900" cy="3795300"/>
          </a:xfrm>
          <a:prstGeom prst="roundRect">
            <a:avLst>
              <a:gd name="adj" fmla="val 10347"/>
            </a:avLst>
          </a:prstGeom>
          <a:noFill/>
          <a:ln>
            <a:noFill/>
          </a:ln>
        </p:spPr>
      </p:pic>
      <p:sp>
        <p:nvSpPr>
          <p:cNvPr id="483" name="Google Shape;48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Sample 2 - Straight Line</a:t>
            </a:r>
            <a:endParaRPr/>
          </a:p>
        </p:txBody>
      </p:sp>
      <p:pic>
        <p:nvPicPr>
          <p:cNvPr id="484" name="Google Shape;484;p67" title="Adobe Express - IMG_0112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39" y="2117675"/>
            <a:ext cx="2785725" cy="20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7" title="Adobe Express - IMG_0112_vis_grid_IMG_0112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536" y="2123600"/>
            <a:ext cx="2785725" cy="208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7" title="Adobe Express - IMG_0112_point_track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5511" y="2117675"/>
            <a:ext cx="2795746" cy="20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7"/>
          <p:cNvSpPr txBox="1">
            <a:spLocks noGrp="1"/>
          </p:cNvSpPr>
          <p:nvPr>
            <p:ph type="subTitle" idx="4294967295"/>
          </p:nvPr>
        </p:nvSpPr>
        <p:spPr>
          <a:xfrm>
            <a:off x="313799" y="1331134"/>
            <a:ext cx="20619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Video</a:t>
            </a:r>
            <a:endParaRPr/>
          </a:p>
        </p:txBody>
      </p:sp>
      <p:sp>
        <p:nvSpPr>
          <p:cNvPr id="488" name="Google Shape;488;p67"/>
          <p:cNvSpPr txBox="1">
            <a:spLocks noGrp="1"/>
          </p:cNvSpPr>
          <p:nvPr>
            <p:ph type="subTitle" idx="4294967295"/>
          </p:nvPr>
        </p:nvSpPr>
        <p:spPr>
          <a:xfrm>
            <a:off x="3295450" y="1331125"/>
            <a:ext cx="27858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SuperPoint + Cotracker</a:t>
            </a:r>
            <a:endParaRPr/>
          </a:p>
        </p:txBody>
      </p:sp>
      <p:sp>
        <p:nvSpPr>
          <p:cNvPr id="489" name="Google Shape;489;p67"/>
          <p:cNvSpPr txBox="1">
            <a:spLocks noGrp="1"/>
          </p:cNvSpPr>
          <p:nvPr>
            <p:ph type="subTitle" idx="4294967295"/>
          </p:nvPr>
        </p:nvSpPr>
        <p:spPr>
          <a:xfrm>
            <a:off x="6337499" y="1331134"/>
            <a:ext cx="20619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Anything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8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Trajectory</a:t>
            </a:r>
            <a:endParaRPr/>
          </a:p>
        </p:txBody>
      </p:sp>
      <p:pic>
        <p:nvPicPr>
          <p:cNvPr id="495" name="Google Shape;495;p68"/>
          <p:cNvPicPr preferRelativeResize="0"/>
          <p:nvPr/>
        </p:nvPicPr>
        <p:blipFill rotWithShape="1">
          <a:blip r:embed="rId3">
            <a:alphaModFix amt="10000"/>
          </a:blip>
          <a:srcRect l="1068" t="20939" r="50141" b="14552"/>
          <a:stretch/>
        </p:blipFill>
        <p:spPr>
          <a:xfrm>
            <a:off x="1794678" y="979204"/>
            <a:ext cx="5554644" cy="4104993"/>
          </a:xfrm>
          <a:prstGeom prst="roundRect">
            <a:avLst>
              <a:gd name="adj" fmla="val 10347"/>
            </a:avLst>
          </a:prstGeom>
          <a:noFill/>
          <a:ln>
            <a:noFill/>
          </a:ln>
        </p:spPr>
      </p:pic>
      <p:pic>
        <p:nvPicPr>
          <p:cNvPr id="496" name="Google Shape;496;p68" title="trajectory_IMG_01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756" y="1277776"/>
            <a:ext cx="5014707" cy="358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Pi3 Compare</a:t>
            </a:r>
            <a:endParaRPr/>
          </a:p>
        </p:txBody>
      </p:sp>
      <p:pic>
        <p:nvPicPr>
          <p:cNvPr id="502" name="Google Shape;502;p69" title="trajectory_comparison_traj_error_IMG_01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25" y="2429187"/>
            <a:ext cx="4721873" cy="8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>
            <a:spLocks noGrp="1"/>
          </p:cNvSpPr>
          <p:nvPr>
            <p:ph type="body" idx="4294967295"/>
          </p:nvPr>
        </p:nvSpPr>
        <p:spPr>
          <a:xfrm>
            <a:off x="1053800" y="2684620"/>
            <a:ext cx="1541400" cy="3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highlight>
                  <a:srgbClr val="EAEAF2"/>
                </a:highlight>
              </a:rPr>
              <a:t>My Trajectory </a:t>
            </a:r>
            <a:endParaRPr sz="750" b="1">
              <a:highlight>
                <a:srgbClr val="EAEA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highlight>
                  <a:srgbClr val="EAEAF2"/>
                </a:highlight>
              </a:rPr>
              <a:t>Pi3 Trajectory</a:t>
            </a:r>
            <a:endParaRPr sz="750" b="1">
              <a:highlight>
                <a:srgbClr val="EAEAF2"/>
              </a:highlight>
            </a:endParaRPr>
          </a:p>
        </p:txBody>
      </p:sp>
      <p:graphicFrame>
        <p:nvGraphicFramePr>
          <p:cNvPr id="504" name="Google Shape;504;p69"/>
          <p:cNvGraphicFramePr/>
          <p:nvPr/>
        </p:nvGraphicFramePr>
        <p:xfrm>
          <a:off x="5404138" y="11239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{B50B0345-5103-4E88-AD1C-9C52C7CC1B23}</a:tableStyleId>
              </a:tblPr>
              <a:tblGrid>
                <a:gridCol w="80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Metric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APE-Trans (m)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RPE-Rot (deg)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RPE-Trans (m)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max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0.131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mean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median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min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rmse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sse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1.254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std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05" name="Google Shape;505;p69"/>
          <p:cNvPicPr preferRelativeResize="0"/>
          <p:nvPr/>
        </p:nvPicPr>
        <p:blipFill rotWithShape="1">
          <a:blip r:embed="rId4">
            <a:alphaModFix amt="10000"/>
          </a:blip>
          <a:srcRect l="1068" t="20939" r="50141" b="14552"/>
          <a:stretch/>
        </p:blipFill>
        <p:spPr>
          <a:xfrm>
            <a:off x="5195263" y="913138"/>
            <a:ext cx="3769800" cy="4104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0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Pi3 Compare</a:t>
            </a:r>
            <a:endParaRPr/>
          </a:p>
        </p:txBody>
      </p:sp>
      <p:sp>
        <p:nvSpPr>
          <p:cNvPr id="511" name="Google Shape;511;p70"/>
          <p:cNvSpPr txBox="1">
            <a:spLocks noGrp="1"/>
          </p:cNvSpPr>
          <p:nvPr>
            <p:ph type="subTitle" idx="4294967295"/>
          </p:nvPr>
        </p:nvSpPr>
        <p:spPr>
          <a:xfrm>
            <a:off x="277499" y="4361434"/>
            <a:ext cx="20619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3D Point Cloud</a:t>
            </a:r>
            <a:endParaRPr/>
          </a:p>
        </p:txBody>
      </p:sp>
      <p:pic>
        <p:nvPicPr>
          <p:cNvPr id="512" name="Google Shape;51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7725" y="1150559"/>
            <a:ext cx="4028549" cy="3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1"/>
          <p:cNvPicPr preferRelativeResize="0"/>
          <p:nvPr/>
        </p:nvPicPr>
        <p:blipFill rotWithShape="1">
          <a:blip r:embed="rId3">
            <a:alphaModFix amt="10000"/>
          </a:blip>
          <a:srcRect l="1067" t="20939" r="66969" b="14552"/>
          <a:stretch/>
        </p:blipFill>
        <p:spPr>
          <a:xfrm>
            <a:off x="6124429" y="1225450"/>
            <a:ext cx="2934900" cy="3795300"/>
          </a:xfrm>
          <a:prstGeom prst="roundRect">
            <a:avLst>
              <a:gd name="adj" fmla="val 10347"/>
            </a:avLst>
          </a:prstGeom>
          <a:noFill/>
          <a:ln>
            <a:noFill/>
          </a:ln>
        </p:spPr>
      </p:pic>
      <p:pic>
        <p:nvPicPr>
          <p:cNvPr id="518" name="Google Shape;518;p71"/>
          <p:cNvPicPr preferRelativeResize="0"/>
          <p:nvPr/>
        </p:nvPicPr>
        <p:blipFill rotWithShape="1">
          <a:blip r:embed="rId3">
            <a:alphaModFix amt="10000"/>
          </a:blip>
          <a:srcRect l="1067" t="20939" r="66969" b="14552"/>
          <a:stretch/>
        </p:blipFill>
        <p:spPr>
          <a:xfrm>
            <a:off x="3111798" y="1225450"/>
            <a:ext cx="2934900" cy="3795300"/>
          </a:xfrm>
          <a:prstGeom prst="roundRect">
            <a:avLst>
              <a:gd name="adj" fmla="val 10347"/>
            </a:avLst>
          </a:prstGeom>
          <a:noFill/>
          <a:ln>
            <a:noFill/>
          </a:ln>
        </p:spPr>
      </p:pic>
      <p:pic>
        <p:nvPicPr>
          <p:cNvPr id="519" name="Google Shape;519;p71"/>
          <p:cNvPicPr preferRelativeResize="0"/>
          <p:nvPr/>
        </p:nvPicPr>
        <p:blipFill rotWithShape="1">
          <a:blip r:embed="rId3">
            <a:alphaModFix amt="10000"/>
          </a:blip>
          <a:srcRect l="1067" t="20939" r="66969" b="14552"/>
          <a:stretch/>
        </p:blipFill>
        <p:spPr>
          <a:xfrm>
            <a:off x="87425" y="1270589"/>
            <a:ext cx="2934900" cy="3795300"/>
          </a:xfrm>
          <a:prstGeom prst="roundRect">
            <a:avLst>
              <a:gd name="adj" fmla="val 10347"/>
            </a:avLst>
          </a:prstGeom>
          <a:noFill/>
          <a:ln>
            <a:noFill/>
          </a:ln>
        </p:spPr>
      </p:pic>
      <p:sp>
        <p:nvSpPr>
          <p:cNvPr id="520" name="Google Shape;520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Sample 3 - Pure Rotation</a:t>
            </a:r>
            <a:endParaRPr/>
          </a:p>
        </p:txBody>
      </p:sp>
      <p:sp>
        <p:nvSpPr>
          <p:cNvPr id="521" name="Google Shape;521;p71"/>
          <p:cNvSpPr txBox="1">
            <a:spLocks noGrp="1"/>
          </p:cNvSpPr>
          <p:nvPr>
            <p:ph type="subTitle" idx="4294967295"/>
          </p:nvPr>
        </p:nvSpPr>
        <p:spPr>
          <a:xfrm>
            <a:off x="313799" y="1331134"/>
            <a:ext cx="20619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Video</a:t>
            </a:r>
            <a:endParaRPr/>
          </a:p>
        </p:txBody>
      </p:sp>
      <p:sp>
        <p:nvSpPr>
          <p:cNvPr id="522" name="Google Shape;522;p71"/>
          <p:cNvSpPr txBox="1">
            <a:spLocks noGrp="1"/>
          </p:cNvSpPr>
          <p:nvPr>
            <p:ph type="subTitle" idx="4294967295"/>
          </p:nvPr>
        </p:nvSpPr>
        <p:spPr>
          <a:xfrm>
            <a:off x="3295450" y="1331125"/>
            <a:ext cx="27858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SuperPoint + Cotracker</a:t>
            </a:r>
            <a:endParaRPr/>
          </a:p>
        </p:txBody>
      </p:sp>
      <p:sp>
        <p:nvSpPr>
          <p:cNvPr id="523" name="Google Shape;523;p71"/>
          <p:cNvSpPr txBox="1">
            <a:spLocks noGrp="1"/>
          </p:cNvSpPr>
          <p:nvPr>
            <p:ph type="subTitle" idx="4294967295"/>
          </p:nvPr>
        </p:nvSpPr>
        <p:spPr>
          <a:xfrm>
            <a:off x="6337499" y="1331134"/>
            <a:ext cx="20619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Anything</a:t>
            </a:r>
            <a:endParaRPr/>
          </a:p>
        </p:txBody>
      </p:sp>
      <p:pic>
        <p:nvPicPr>
          <p:cNvPr id="524" name="Google Shape;524;p71" title="Adobe Express - IMG_0309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12" y="1796483"/>
            <a:ext cx="2543500" cy="30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1" title="Adobe Express - superpoint_floating_points_IMG_0309 (online-video-cutter.com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650" y="1771912"/>
            <a:ext cx="2489454" cy="310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1" title="Adobe Express - IMG_0309_vis (online-video-cutter.com).gif"/>
          <p:cNvPicPr preferRelativeResize="0"/>
          <p:nvPr/>
        </p:nvPicPr>
        <p:blipFill rotWithShape="1">
          <a:blip r:embed="rId6">
            <a:alphaModFix/>
          </a:blip>
          <a:srcRect l="12082" r="12309"/>
          <a:stretch/>
        </p:blipFill>
        <p:spPr>
          <a:xfrm>
            <a:off x="6295550" y="1750957"/>
            <a:ext cx="2592652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Trajectory</a:t>
            </a:r>
            <a:endParaRPr/>
          </a:p>
        </p:txBody>
      </p:sp>
      <p:pic>
        <p:nvPicPr>
          <p:cNvPr id="532" name="Google Shape;532;p72"/>
          <p:cNvPicPr preferRelativeResize="0"/>
          <p:nvPr/>
        </p:nvPicPr>
        <p:blipFill rotWithShape="1">
          <a:blip r:embed="rId3">
            <a:alphaModFix amt="10000"/>
          </a:blip>
          <a:srcRect l="1068" t="20939" r="50141" b="14552"/>
          <a:stretch/>
        </p:blipFill>
        <p:spPr>
          <a:xfrm>
            <a:off x="1794678" y="979204"/>
            <a:ext cx="5554500" cy="4104900"/>
          </a:xfrm>
          <a:prstGeom prst="roundRect">
            <a:avLst>
              <a:gd name="adj" fmla="val 10347"/>
            </a:avLst>
          </a:prstGeom>
          <a:noFill/>
          <a:ln>
            <a:noFill/>
          </a:ln>
        </p:spPr>
      </p:pic>
      <p:pic>
        <p:nvPicPr>
          <p:cNvPr id="533" name="Google Shape;533;p72" title="trajectory_pr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195" y="1275345"/>
            <a:ext cx="5014723" cy="358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3650"/>
            <a:ext cx="4888025" cy="2941253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3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Pi3 Compare</a:t>
            </a:r>
            <a:endParaRPr/>
          </a:p>
        </p:txBody>
      </p:sp>
      <p:sp>
        <p:nvSpPr>
          <p:cNvPr id="540" name="Google Shape;540;p73"/>
          <p:cNvSpPr txBox="1">
            <a:spLocks noGrp="1"/>
          </p:cNvSpPr>
          <p:nvPr>
            <p:ph type="body" idx="4294967295"/>
          </p:nvPr>
        </p:nvSpPr>
        <p:spPr>
          <a:xfrm>
            <a:off x="1066275" y="1726776"/>
            <a:ext cx="1541400" cy="3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highlight>
                  <a:srgbClr val="EAEAF2"/>
                </a:highlight>
              </a:rPr>
              <a:t>My Trajectory </a:t>
            </a:r>
            <a:endParaRPr sz="750" b="1">
              <a:highlight>
                <a:srgbClr val="EAEA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highlight>
                  <a:srgbClr val="EAEAF2"/>
                </a:highlight>
              </a:rPr>
              <a:t>Pi3 Trajectory</a:t>
            </a:r>
            <a:endParaRPr sz="750" b="1">
              <a:highlight>
                <a:srgbClr val="EAEAF2"/>
              </a:highlight>
            </a:endParaRPr>
          </a:p>
        </p:txBody>
      </p:sp>
      <p:graphicFrame>
        <p:nvGraphicFramePr>
          <p:cNvPr id="541" name="Google Shape;541;p73"/>
          <p:cNvGraphicFramePr/>
          <p:nvPr/>
        </p:nvGraphicFramePr>
        <p:xfrm>
          <a:off x="5404138" y="11239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{B50B0345-5103-4E88-AD1C-9C52C7CC1B23}</a:tableStyleId>
              </a:tblPr>
              <a:tblGrid>
                <a:gridCol w="80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Metric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APE-Trans (m)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RPE-Rot (deg)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RPE-Trans (m)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max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0.164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mean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1.178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median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min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rmse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1.222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sse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215.342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std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0.325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42" name="Google Shape;542;p73"/>
          <p:cNvPicPr preferRelativeResize="0"/>
          <p:nvPr/>
        </p:nvPicPr>
        <p:blipFill rotWithShape="1">
          <a:blip r:embed="rId4">
            <a:alphaModFix amt="10000"/>
          </a:blip>
          <a:srcRect l="1068" t="20939" r="50141" b="14552"/>
          <a:stretch/>
        </p:blipFill>
        <p:spPr>
          <a:xfrm>
            <a:off x="5195250" y="871813"/>
            <a:ext cx="3769800" cy="41049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4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Pi3 Compare</a:t>
            </a:r>
            <a:endParaRPr/>
          </a:p>
        </p:txBody>
      </p:sp>
      <p:sp>
        <p:nvSpPr>
          <p:cNvPr id="548" name="Google Shape;548;p74"/>
          <p:cNvSpPr txBox="1">
            <a:spLocks noGrp="1"/>
          </p:cNvSpPr>
          <p:nvPr>
            <p:ph type="subTitle" idx="4294967295"/>
          </p:nvPr>
        </p:nvSpPr>
        <p:spPr>
          <a:xfrm>
            <a:off x="145836" y="4510759"/>
            <a:ext cx="20619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3D Point Cloud</a:t>
            </a:r>
            <a:endParaRPr/>
          </a:p>
        </p:txBody>
      </p:sp>
      <p:pic>
        <p:nvPicPr>
          <p:cNvPr id="549" name="Google Shape;54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730" y="1144725"/>
            <a:ext cx="4728541" cy="3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Estimate camera motion and recover a sparse 3D structure from a handheld video.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modern feature-tracking and depth models to compute consistent relative poses.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Aim for temporally stable depth, accurate frame-to-frame geometry, and low-drift global trajectories.</a:t>
            </a:r>
            <a:endParaRPr sz="1500"/>
          </a:p>
        </p:txBody>
      </p:sp>
      <p:sp>
        <p:nvSpPr>
          <p:cNvPr id="407" name="Google Shape;40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Frame-to-Frame Drift Accumulation:</a:t>
            </a:r>
            <a:endParaRPr sz="1500"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Small pose errors compound when chaining transforms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Trajectory slowly bends or drifts from the true path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Pure Rotation Is Fundamentally Ambiguous:</a:t>
            </a:r>
            <a:endParaRPr sz="1500"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Zero translation ⇒ no parallax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PnP cannot infer translation and introduces small fictitious motion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Depth Noise Propagates Into Geometry:</a:t>
            </a:r>
            <a:endParaRPr sz="1500"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Local depth fluctuations create slight 3D lifting errors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Leads to mildly inconsistent 3D–2D correspondences and weaker PnP fits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Residual Track Instability Over Time:</a:t>
            </a:r>
            <a:endParaRPr sz="1500"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SuperPoint + CoTracker + confidence filtering removes most weak tracks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Subtle drift in low-texture or far-off regions still produces rare outliers that influence pose</a:t>
            </a:r>
            <a:endParaRPr sz="1500"/>
          </a:p>
        </p:txBody>
      </p:sp>
      <p:sp>
        <p:nvSpPr>
          <p:cNvPr id="555" name="Google Shape;555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Inaccuracies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Global SfM-Based Optimization:</a:t>
            </a:r>
            <a:endParaRPr sz="1500"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Move beyond pairwise PnP into full structure-from-motion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Better handles low-parallax segments and reduces drift accumulation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Leverage iPhone LiDAR:</a:t>
            </a:r>
            <a:endParaRPr sz="1500"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 sparse but accurate LiDAR depth to anchor scale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Reduces 3D lifting ambiguity and stabilizes PnP, especially in low-parallax motion</a:t>
            </a:r>
            <a:endParaRPr sz="1500"/>
          </a:p>
        </p:txBody>
      </p:sp>
      <p:sp>
        <p:nvSpPr>
          <p:cNvPr id="561" name="Google Shape;561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7"/>
          <p:cNvSpPr txBox="1">
            <a:spLocks noGrp="1"/>
          </p:cNvSpPr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567" name="Google Shape;56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75" y="627900"/>
            <a:ext cx="610500" cy="6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7"/>
          <p:cNvSpPr txBox="1">
            <a:spLocks noGrp="1"/>
          </p:cNvSpPr>
          <p:nvPr>
            <p:ph type="sldNum" idx="12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Point Selection</a:t>
            </a:r>
            <a:r>
              <a:rPr lang="en" sz="1500"/>
              <a:t>: Identifying which tracked points (dense vs sparse, corner-like vs textured) actually yield stable geometry.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Depth Reliability</a:t>
            </a:r>
            <a:r>
              <a:rPr lang="en" sz="1500"/>
              <a:t>: Ensuring predicted depth is consistent enough for 3D lifting, despite noise, scale fluctuations, and texture bleeding.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Geometric Consistency</a:t>
            </a:r>
            <a:r>
              <a:rPr lang="en" sz="1500"/>
              <a:t>: Maintaining stable frame-to-frame poses when noisy correspondences cause PnP instability and drift accumulation.</a:t>
            </a:r>
            <a:endParaRPr sz="1500"/>
          </a:p>
        </p:txBody>
      </p:sp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9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82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SuperPoint Keypoints:</a:t>
            </a:r>
            <a:r>
              <a:rPr lang="en" sz="1500"/>
              <a:t> Detect stable corner features as seeds for long-term tracking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CoTracker Tracks:</a:t>
            </a:r>
            <a:r>
              <a:rPr lang="en" sz="1500"/>
              <a:t> Propagate keypoints (and grid samples) across frames to obtain dense, consistent trajectories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VDA Depth: </a:t>
            </a:r>
            <a:r>
              <a:rPr lang="en" sz="1500"/>
              <a:t>Predict per-frame metric depth to lift 2D tracks into 3D when translation is present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Shared Correspondences: </a:t>
            </a:r>
            <a:r>
              <a:rPr lang="en" sz="1500"/>
              <a:t>Extract only tracks visible in both frames for valid 2D–2D and 3D–2D matches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Parallax Check: </a:t>
            </a:r>
            <a:r>
              <a:rPr lang="en" sz="1500"/>
              <a:t>Measure normalized parallax to classify motion as rotation-only or translational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b="1"/>
              <a:t>Rotation-Only Mode: </a:t>
            </a:r>
            <a:r>
              <a:rPr lang="en" sz="1500"/>
              <a:t>For low parallax, estimate rotation via an Essential matrix + sliding-window averaging; force translation to zero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b="1"/>
              <a:t>PnP Translation Mode: </a:t>
            </a:r>
            <a:r>
              <a:rPr lang="en" sz="1500"/>
              <a:t>For high parallax, use depth + PnP (with RANSAC)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/>
              <a:t>Global Trajectory: </a:t>
            </a:r>
            <a:r>
              <a:rPr lang="en" sz="1500"/>
              <a:t>Integrate all relative poses into a coherent camera path</a:t>
            </a:r>
            <a:endParaRPr sz="1500"/>
          </a:p>
        </p:txBody>
      </p:sp>
      <p:sp>
        <p:nvSpPr>
          <p:cNvPr id="419" name="Google Shape;419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82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Goal: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Find the camera’s position and orientation using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3D points (from depth) and their 2D locations in the image (from tracking)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Overview: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Each 3D→2D match gives 2 constraints (u,v)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With 3 points, we have enough equations to solve for the 6 unknowns (3 for rotation, 3 for translation)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RANSAC: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Repeatedly picks 3 random correspondences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Computes a candidate pose from those 3 points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All other points “vote” for the pose if their reprojection error is small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pose with the most votes (inliers) becomes the final camera motion</a:t>
            </a:r>
            <a:endParaRPr sz="1500"/>
          </a:p>
        </p:txBody>
      </p:sp>
      <p:sp>
        <p:nvSpPr>
          <p:cNvPr id="425" name="Google Shape;425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PnP Solving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82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build the full camera path by chaining these relative transforms: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</a:t>
            </a:r>
            <a:r>
              <a:rPr lang="en" sz="1500" baseline="-25000"/>
              <a:t>0→k​</a:t>
            </a:r>
            <a:r>
              <a:rPr lang="en" sz="1500"/>
              <a:t>=T</a:t>
            </a:r>
            <a:r>
              <a:rPr lang="en" sz="1500" baseline="-25000"/>
              <a:t>0→1​</a:t>
            </a:r>
            <a:r>
              <a:rPr lang="en" sz="1500"/>
              <a:t>T</a:t>
            </a:r>
            <a:r>
              <a:rPr lang="en" sz="1500" baseline="-25000"/>
              <a:t>1→2​</a:t>
            </a:r>
            <a:r>
              <a:rPr lang="en" sz="1500"/>
              <a:t>⋯T</a:t>
            </a:r>
            <a:r>
              <a:rPr lang="en" sz="1500" baseline="-25000"/>
              <a:t>k−1→k</a:t>
            </a:r>
            <a:r>
              <a:rPr lang="en" sz="1500"/>
              <a:t>​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Start at the origin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Apply each new motion on top of the last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camera’s global position is the cumulative result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431" name="Google Shape;431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Trajectory Stitching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382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 ExifTool (by Phil Harvey) to extract camera metadata from iPhone videos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Read focal length, sensor size, and image resolution from EXIF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Convert metadata into the camera intrinsic matrix 𝐾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Intrinsics used for PnP and rotation-only estimation</a:t>
            </a:r>
            <a:endParaRPr sz="1500"/>
          </a:p>
        </p:txBody>
      </p:sp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Intrinsics from EXIF Metadata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3"/>
          <p:cNvPicPr preferRelativeResize="0"/>
          <p:nvPr/>
        </p:nvPicPr>
        <p:blipFill rotWithShape="1">
          <a:blip r:embed="rId3">
            <a:alphaModFix amt="10000"/>
          </a:blip>
          <a:srcRect l="1067" t="20939" r="66969" b="14552"/>
          <a:stretch/>
        </p:blipFill>
        <p:spPr>
          <a:xfrm>
            <a:off x="6124429" y="1225450"/>
            <a:ext cx="2934900" cy="3795300"/>
          </a:xfrm>
          <a:prstGeom prst="roundRect">
            <a:avLst>
              <a:gd name="adj" fmla="val 10347"/>
            </a:avLst>
          </a:prstGeom>
          <a:noFill/>
          <a:ln>
            <a:noFill/>
          </a:ln>
        </p:spPr>
      </p:pic>
      <p:pic>
        <p:nvPicPr>
          <p:cNvPr id="443" name="Google Shape;443;p63"/>
          <p:cNvPicPr preferRelativeResize="0"/>
          <p:nvPr/>
        </p:nvPicPr>
        <p:blipFill rotWithShape="1">
          <a:blip r:embed="rId3">
            <a:alphaModFix amt="10000"/>
          </a:blip>
          <a:srcRect l="1067" t="20939" r="66969" b="14552"/>
          <a:stretch/>
        </p:blipFill>
        <p:spPr>
          <a:xfrm>
            <a:off x="3111798" y="1225450"/>
            <a:ext cx="2934900" cy="3795300"/>
          </a:xfrm>
          <a:prstGeom prst="roundRect">
            <a:avLst>
              <a:gd name="adj" fmla="val 10347"/>
            </a:avLst>
          </a:prstGeom>
          <a:noFill/>
          <a:ln>
            <a:noFill/>
          </a:ln>
        </p:spPr>
      </p:pic>
      <p:pic>
        <p:nvPicPr>
          <p:cNvPr id="444" name="Google Shape;444;p63"/>
          <p:cNvPicPr preferRelativeResize="0"/>
          <p:nvPr/>
        </p:nvPicPr>
        <p:blipFill rotWithShape="1">
          <a:blip r:embed="rId3">
            <a:alphaModFix amt="10000"/>
          </a:blip>
          <a:srcRect l="1067" t="20939" r="66969" b="14552"/>
          <a:stretch/>
        </p:blipFill>
        <p:spPr>
          <a:xfrm>
            <a:off x="87425" y="1270589"/>
            <a:ext cx="2934900" cy="3795300"/>
          </a:xfrm>
          <a:prstGeom prst="roundRect">
            <a:avLst>
              <a:gd name="adj" fmla="val 10347"/>
            </a:avLst>
          </a:prstGeom>
          <a:noFill/>
          <a:ln>
            <a:noFill/>
          </a:ln>
        </p:spPr>
      </p:pic>
      <p:sp>
        <p:nvSpPr>
          <p:cNvPr id="445" name="Google Shape;445;p63"/>
          <p:cNvSpPr txBox="1">
            <a:spLocks noGrp="1"/>
          </p:cNvSpPr>
          <p:nvPr>
            <p:ph type="subTitle" idx="4294967295"/>
          </p:nvPr>
        </p:nvSpPr>
        <p:spPr>
          <a:xfrm>
            <a:off x="313799" y="1331134"/>
            <a:ext cx="20619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Video</a:t>
            </a:r>
            <a:endParaRPr/>
          </a:p>
        </p:txBody>
      </p:sp>
      <p:sp>
        <p:nvSpPr>
          <p:cNvPr id="446" name="Google Shape;446;p63"/>
          <p:cNvSpPr txBox="1">
            <a:spLocks noGrp="1"/>
          </p:cNvSpPr>
          <p:nvPr>
            <p:ph type="subTitle" idx="4294967295"/>
          </p:nvPr>
        </p:nvSpPr>
        <p:spPr>
          <a:xfrm>
            <a:off x="3295450" y="1331125"/>
            <a:ext cx="27513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SuperPoint + Cotracker</a:t>
            </a:r>
            <a:endParaRPr/>
          </a:p>
        </p:txBody>
      </p:sp>
      <p:sp>
        <p:nvSpPr>
          <p:cNvPr id="447" name="Google Shape;447;p63"/>
          <p:cNvSpPr txBox="1">
            <a:spLocks noGrp="1"/>
          </p:cNvSpPr>
          <p:nvPr>
            <p:ph type="subTitle" idx="4294967295"/>
          </p:nvPr>
        </p:nvSpPr>
        <p:spPr>
          <a:xfrm>
            <a:off x="6337499" y="1331134"/>
            <a:ext cx="2061900" cy="49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Anything</a:t>
            </a:r>
            <a:endParaRPr/>
          </a:p>
        </p:txBody>
      </p:sp>
      <p:sp>
        <p:nvSpPr>
          <p:cNvPr id="448" name="Google Shape;44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Sample 1 - U Shape</a:t>
            </a:r>
            <a:endParaRPr/>
          </a:p>
        </p:txBody>
      </p:sp>
      <p:pic>
        <p:nvPicPr>
          <p:cNvPr id="449" name="Google Shape;449;p63" title="Adobe Express - IMG_017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14" y="1892816"/>
            <a:ext cx="2590801" cy="300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3" title="Adobe Express - IMG_0171_vis_grid_IMG_0171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1928" y="1891738"/>
            <a:ext cx="2584572" cy="300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 title="Adobe Express - IMG_0171_point_track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338" y="1883604"/>
            <a:ext cx="2567610" cy="302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>
            <a:spLocks noGrp="1"/>
          </p:cNvSpPr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Trajectory</a:t>
            </a:r>
            <a:endParaRPr/>
          </a:p>
        </p:txBody>
      </p:sp>
      <p:grpSp>
        <p:nvGrpSpPr>
          <p:cNvPr id="457" name="Google Shape;457;p64"/>
          <p:cNvGrpSpPr/>
          <p:nvPr/>
        </p:nvGrpSpPr>
        <p:grpSpPr>
          <a:xfrm>
            <a:off x="1794675" y="1049850"/>
            <a:ext cx="5554644" cy="4034503"/>
            <a:chOff x="1928222" y="1048327"/>
            <a:chExt cx="5437200" cy="3949200"/>
          </a:xfrm>
        </p:grpSpPr>
        <p:pic>
          <p:nvPicPr>
            <p:cNvPr id="458" name="Google Shape;458;p64"/>
            <p:cNvPicPr preferRelativeResize="0"/>
            <p:nvPr/>
          </p:nvPicPr>
          <p:blipFill rotWithShape="1">
            <a:blip r:embed="rId3">
              <a:alphaModFix amt="10000"/>
            </a:blip>
            <a:srcRect l="1068" t="20939" r="50141" b="14552"/>
            <a:stretch/>
          </p:blipFill>
          <p:spPr>
            <a:xfrm>
              <a:off x="1928222" y="1048327"/>
              <a:ext cx="5437200" cy="3949200"/>
            </a:xfrm>
            <a:prstGeom prst="roundRect">
              <a:avLst>
                <a:gd name="adj" fmla="val 10347"/>
              </a:avLst>
            </a:prstGeom>
            <a:noFill/>
            <a:ln>
              <a:noFill/>
            </a:ln>
          </p:spPr>
        </p:pic>
        <p:pic>
          <p:nvPicPr>
            <p:cNvPr id="459" name="Google Shape;459;p64" title="trajectory_IMG_0171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12256" y="1283765"/>
              <a:ext cx="4869125" cy="34783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duct demo | Human focus">
  <a:themeElements>
    <a:clrScheme name="Simple Light">
      <a:dk1>
        <a:srgbClr val="3C4043"/>
      </a:dk1>
      <a:lt1>
        <a:srgbClr val="000000"/>
      </a:lt1>
      <a:dk2>
        <a:srgbClr val="F4F4F4"/>
      </a:dk2>
      <a:lt2>
        <a:srgbClr val="FFFFFF"/>
      </a:lt2>
      <a:accent1>
        <a:srgbClr val="FDD198"/>
      </a:accent1>
      <a:accent2>
        <a:srgbClr val="F4F4F4"/>
      </a:accent2>
      <a:accent3>
        <a:srgbClr val="B7B7B7"/>
      </a:accent3>
      <a:accent4>
        <a:srgbClr val="FFA767"/>
      </a:accent4>
      <a:accent5>
        <a:srgbClr val="FFF2DC"/>
      </a:accent5>
      <a:accent6>
        <a:srgbClr val="F0C894"/>
      </a:accent6>
      <a:hlink>
        <a:srgbClr val="CAA9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Microsoft Office PowerPoint</Application>
  <PresentationFormat>On-screen Show (16:9)</PresentationFormat>
  <Paragraphs>196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Azeret Mono</vt:lpstr>
      <vt:lpstr>Arimo SemiBold</vt:lpstr>
      <vt:lpstr>Arial</vt:lpstr>
      <vt:lpstr>Arimo Medium</vt:lpstr>
      <vt:lpstr>Arimo</vt:lpstr>
      <vt:lpstr>Simple Light</vt:lpstr>
      <vt:lpstr>Product demo | Human focus</vt:lpstr>
      <vt:lpstr>Camera Pose Estimation from Depth and Point Tracking</vt:lpstr>
      <vt:lpstr>Problem Statement</vt:lpstr>
      <vt:lpstr>Challenges</vt:lpstr>
      <vt:lpstr>Methodology</vt:lpstr>
      <vt:lpstr>PnP Solving</vt:lpstr>
      <vt:lpstr>Trajectory Stitching</vt:lpstr>
      <vt:lpstr>Camera Intrinsics from EXIF Metadata</vt:lpstr>
      <vt:lpstr>Video Sample 1 - U Shape</vt:lpstr>
      <vt:lpstr>Predicted Trajectory</vt:lpstr>
      <vt:lpstr>Pi3 Compare</vt:lpstr>
      <vt:lpstr>Pi3 Compare</vt:lpstr>
      <vt:lpstr>Video Sample 2 - Straight Line</vt:lpstr>
      <vt:lpstr>Predicted Trajectory</vt:lpstr>
      <vt:lpstr>Pi3 Compare</vt:lpstr>
      <vt:lpstr>Pi3 Compare</vt:lpstr>
      <vt:lpstr>Video Sample 3 - Pure Rotation</vt:lpstr>
      <vt:lpstr>Predicted Trajectory</vt:lpstr>
      <vt:lpstr>Pi3 Compare</vt:lpstr>
      <vt:lpstr>Pi3 Compare</vt:lpstr>
      <vt:lpstr>Reasons for Inaccuracies</vt:lpstr>
      <vt:lpstr>Future Scope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Deboparna Banerjee</cp:lastModifiedBy>
  <cp:revision>1</cp:revision>
  <dcterms:modified xsi:type="dcterms:W3CDTF">2025-12-12T15:20:00Z</dcterms:modified>
</cp:coreProperties>
</file>